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7023100" cy="9309100"/>
  <p:embeddedFontLst>
    <p:embeddedFont>
      <p:font typeface="Arial Black" panose="020B0A04020102020204" pitchFamily="34" charset="0"/>
      <p:bold r:id="rId19"/>
    </p:embeddedFont>
    <p:embeddedFont>
      <p:font typeface="Century Schoolbook" panose="02040604050505020304" pitchFamily="18" charset="0"/>
      <p:regular r:id="rId20"/>
      <p:bold r:id="rId21"/>
      <p:italic r:id="rId22"/>
      <p:boldItalic r:id="rId23"/>
    </p:embeddedFont>
    <p:embeddedFont>
      <p:font typeface="Dancing Script"/>
      <p:regular r:id="rId24"/>
      <p:bold r:id="rId25"/>
    </p:embeddedFont>
    <p:embeddedFont>
      <p:font typeface="Lobster" panose="00000500000000000000" pitchFamily="2" charset="0"/>
      <p:regular r:id="rId26"/>
    </p:embeddedFont>
    <p:embeddedFont>
      <p:font typeface="Oswald" pitchFamily="2" charset="0"/>
      <p:regular r:id="rId27"/>
      <p:bold r:id="rId28"/>
    </p:embeddedFont>
    <p:embeddedFont>
      <p:font typeface="Oswald SemiBold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B27C90-8F78-437E-B78F-7F12CA2BCEAD}">
  <a:tblStyle styleId="{13B27C90-8F78-437E-B78F-7F12CA2BCE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403E911-3D39-40DE-9682-4F981FAE8D5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5" tIns="93295" rIns="93295" bIns="9329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cbc1419dd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5cbc1419dd_0_31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7888535f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17888535f1_0_4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5cbc1419dd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5cbc1419dd_0_34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7888535f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17888535f1_0_7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0f8f882c6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30f8f882c6e_0_23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5" tIns="46635" rIns="93295" bIns="46635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cbc1419dd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5cbc1419dd_0_59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cbc1419d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cbc1419dd_0_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7888535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17888535f1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cceaa1633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5cceaa1633_4_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r>
              <a:rPr lang="en"/>
              <a:t>All AP and DC classes are on the weighted GPA scale 6.0.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cbc1419dd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5cbc1419dd_0_27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cbc1419d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5cbc1419dd_0_26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r>
              <a:rPr lang="en"/>
              <a:t>Research shows: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Many universities offer college/university credit for qualifying AP scores, saving money and allowing students to enter higher-level courses sooner. </a:t>
            </a:r>
            <a:endParaRPr/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/>
              <a:t>Students who earn a 2 or higher on an AP exam outperform non-AP students in college by: </a:t>
            </a:r>
            <a:endParaRPr/>
          </a:p>
          <a:p>
            <a:pPr marL="0" indent="0">
              <a:buNone/>
            </a:pPr>
            <a:r>
              <a:rPr lang="en"/>
              <a:t>Earning more credits </a:t>
            </a:r>
            <a:endParaRPr/>
          </a:p>
          <a:p>
            <a:pPr marL="0" indent="0">
              <a:buNone/>
            </a:pPr>
            <a:r>
              <a:rPr lang="en"/>
              <a:t>Getting higher grades </a:t>
            </a:r>
            <a:endParaRPr/>
          </a:p>
          <a:p>
            <a:pPr marL="0" indent="0">
              <a:buNone/>
            </a:pPr>
            <a:r>
              <a:rPr lang="en"/>
              <a:t>And are more likely to return to college for a second year and </a:t>
            </a:r>
            <a:endParaRPr/>
          </a:p>
          <a:p>
            <a:pPr marL="0" indent="0">
              <a:buNone/>
            </a:pPr>
            <a:r>
              <a:rPr lang="en"/>
              <a:t>And are more likely to earn a degree</a:t>
            </a:r>
            <a:endParaRPr/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7888535f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17888535f1_0_5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7888535f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17888535f1_0_1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7888535f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17888535f1_0_3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5" tIns="93295" rIns="93295" bIns="9329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2449282" y="817964"/>
            <a:ext cx="4188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Schoolbook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>
            <a:spLocks noGrp="1"/>
          </p:cNvSpPr>
          <p:nvPr>
            <p:ph type="pic" idx="2"/>
          </p:nvPr>
        </p:nvSpPr>
        <p:spPr>
          <a:xfrm rot="1075746">
            <a:off x="328604" y="351426"/>
            <a:ext cx="1224988" cy="1469663"/>
          </a:xfrm>
          <a:prstGeom prst="rect">
            <a:avLst/>
          </a:prstGeom>
          <a:solidFill>
            <a:schemeClr val="lt1"/>
          </a:solidFill>
          <a:ln w="101600" cap="sq" cmpd="sng">
            <a:solidFill>
              <a:srgbClr val="F5E4A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35690"/>
              </a:srgbClr>
            </a:outerShdw>
          </a:effectLst>
        </p:spPr>
      </p:sp>
      <p:sp>
        <p:nvSpPr>
          <p:cNvPr id="99" name="Google Shape;99;p25"/>
          <p:cNvSpPr>
            <a:spLocks noGrp="1"/>
          </p:cNvSpPr>
          <p:nvPr>
            <p:ph type="pic" idx="3"/>
          </p:nvPr>
        </p:nvSpPr>
        <p:spPr>
          <a:xfrm rot="-507808">
            <a:off x="293464" y="1583006"/>
            <a:ext cx="1225041" cy="1470099"/>
          </a:xfrm>
          <a:prstGeom prst="rect">
            <a:avLst/>
          </a:prstGeom>
          <a:solidFill>
            <a:schemeClr val="lt1"/>
          </a:solidFill>
          <a:ln w="101600" cap="sq" cmpd="sng">
            <a:solidFill>
              <a:srgbClr val="F5E4A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35690"/>
              </a:srgbClr>
            </a:outerShdw>
          </a:effectLst>
        </p:spPr>
      </p:sp>
      <p:sp>
        <p:nvSpPr>
          <p:cNvPr id="100" name="Google Shape;100;p25"/>
          <p:cNvSpPr>
            <a:spLocks noGrp="1"/>
          </p:cNvSpPr>
          <p:nvPr>
            <p:ph type="pic" idx="4"/>
          </p:nvPr>
        </p:nvSpPr>
        <p:spPr>
          <a:xfrm rot="316651">
            <a:off x="325438" y="3036916"/>
            <a:ext cx="1161122" cy="1469940"/>
          </a:xfrm>
          <a:prstGeom prst="rect">
            <a:avLst/>
          </a:prstGeom>
          <a:solidFill>
            <a:schemeClr val="lt1"/>
          </a:solidFill>
          <a:ln w="101600" cap="sq" cmpd="sng">
            <a:solidFill>
              <a:srgbClr val="F5E4A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35690"/>
              </a:srgbClr>
            </a:outerShdw>
          </a:effectLst>
        </p:spPr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2449116" y="3339363"/>
            <a:ext cx="41886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5"/>
          </p:nvPr>
        </p:nvSpPr>
        <p:spPr>
          <a:xfrm>
            <a:off x="2449116" y="1958239"/>
            <a:ext cx="41886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5E4A7"/>
              </a:buClr>
              <a:buSzPts val="10800"/>
              <a:buNone/>
              <a:defRPr sz="10800" b="1">
                <a:solidFill>
                  <a:srgbClr val="F5E4A7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>
            <a:spLocks noGrp="1"/>
          </p:cNvSpPr>
          <p:nvPr>
            <p:ph type="pic" idx="6"/>
          </p:nvPr>
        </p:nvSpPr>
        <p:spPr>
          <a:xfrm rot="289104">
            <a:off x="7751442" y="3210197"/>
            <a:ext cx="1225029" cy="1470080"/>
          </a:xfrm>
          <a:prstGeom prst="rect">
            <a:avLst/>
          </a:prstGeom>
          <a:solidFill>
            <a:schemeClr val="lt1"/>
          </a:solidFill>
          <a:ln w="101600" cap="sq" cmpd="sng">
            <a:solidFill>
              <a:srgbClr val="F5E4A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35690"/>
              </a:srgbClr>
            </a:outerShdw>
          </a:effectLst>
        </p:spPr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260212" y="476726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690372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/>
          <p:nvPr/>
        </p:nvSpPr>
        <p:spPr>
          <a:xfrm>
            <a:off x="3793166" y="342900"/>
            <a:ext cx="4797900" cy="4224300"/>
          </a:xfrm>
          <a:prstGeom prst="rect">
            <a:avLst/>
          </a:prstGeom>
          <a:gradFill>
            <a:gsLst>
              <a:gs pos="0">
                <a:srgbClr val="D8D8D8"/>
              </a:gs>
              <a:gs pos="28000">
                <a:srgbClr val="F2F2F2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Schoolbook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>
            <a:spLocks noGrp="1"/>
          </p:cNvSpPr>
          <p:nvPr>
            <p:ph type="pic" idx="2"/>
          </p:nvPr>
        </p:nvSpPr>
        <p:spPr>
          <a:xfrm>
            <a:off x="3887391" y="576322"/>
            <a:ext cx="4629300" cy="38193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28650" y="476726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690372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6"/>
          <p:cNvSpPr/>
          <p:nvPr/>
        </p:nvSpPr>
        <p:spPr>
          <a:xfrm>
            <a:off x="552917" y="327992"/>
            <a:ext cx="3129600" cy="4224300"/>
          </a:xfrm>
          <a:prstGeom prst="rect">
            <a:avLst/>
          </a:prstGeom>
          <a:noFill/>
          <a:ln w="104775" cap="flat" cmpd="tri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 Years">
  <p:cSld name="20 Year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628650" y="462236"/>
            <a:ext cx="78867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Schoolbook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27"/>
          <p:cNvGrpSpPr/>
          <p:nvPr/>
        </p:nvGrpSpPr>
        <p:grpSpPr>
          <a:xfrm>
            <a:off x="2761271" y="1499226"/>
            <a:ext cx="3770104" cy="2119225"/>
            <a:chOff x="3681694" y="1998968"/>
            <a:chExt cx="5026805" cy="2825633"/>
          </a:xfrm>
        </p:grpSpPr>
        <p:sp>
          <p:nvSpPr>
            <p:cNvPr id="117" name="Google Shape;117;p27"/>
            <p:cNvSpPr/>
            <p:nvPr/>
          </p:nvSpPr>
          <p:spPr>
            <a:xfrm>
              <a:off x="3681694" y="1998968"/>
              <a:ext cx="1896907" cy="2812847"/>
            </a:xfrm>
            <a:custGeom>
              <a:avLst/>
              <a:gdLst/>
              <a:ahLst/>
              <a:cxnLst/>
              <a:rect l="l" t="t" r="r" b="b"/>
              <a:pathLst>
                <a:path w="1896907" h="2812847" extrusionOk="0">
                  <a:moveTo>
                    <a:pt x="1904598" y="2835861"/>
                  </a:moveTo>
                  <a:lnTo>
                    <a:pt x="0" y="2835861"/>
                  </a:lnTo>
                  <a:lnTo>
                    <a:pt x="0" y="2521334"/>
                  </a:lnTo>
                  <a:cubicBezTo>
                    <a:pt x="0" y="2416492"/>
                    <a:pt x="20507" y="2319320"/>
                    <a:pt x="64085" y="2227264"/>
                  </a:cubicBezTo>
                  <a:cubicBezTo>
                    <a:pt x="107662" y="2137764"/>
                    <a:pt x="164057" y="2050821"/>
                    <a:pt x="235832" y="1971550"/>
                  </a:cubicBezTo>
                  <a:cubicBezTo>
                    <a:pt x="305043" y="1892279"/>
                    <a:pt x="387072" y="1815565"/>
                    <a:pt x="474227" y="1743965"/>
                  </a:cubicBezTo>
                  <a:cubicBezTo>
                    <a:pt x="563946" y="1669808"/>
                    <a:pt x="653664" y="1600766"/>
                    <a:pt x="745946" y="1531723"/>
                  </a:cubicBezTo>
                  <a:cubicBezTo>
                    <a:pt x="802341" y="1490809"/>
                    <a:pt x="861299" y="1444781"/>
                    <a:pt x="922820" y="1396195"/>
                  </a:cubicBezTo>
                  <a:cubicBezTo>
                    <a:pt x="984341" y="1347610"/>
                    <a:pt x="1040736" y="1296467"/>
                    <a:pt x="1092004" y="1247881"/>
                  </a:cubicBezTo>
                  <a:cubicBezTo>
                    <a:pt x="1143271" y="1199296"/>
                    <a:pt x="1186849" y="1153267"/>
                    <a:pt x="1220173" y="1107239"/>
                  </a:cubicBezTo>
                  <a:cubicBezTo>
                    <a:pt x="1256060" y="1063768"/>
                    <a:pt x="1271441" y="1022854"/>
                    <a:pt x="1271441" y="987054"/>
                  </a:cubicBezTo>
                  <a:cubicBezTo>
                    <a:pt x="1271441" y="941025"/>
                    <a:pt x="1263751" y="897554"/>
                    <a:pt x="1250934" y="854083"/>
                  </a:cubicBezTo>
                  <a:cubicBezTo>
                    <a:pt x="1235553" y="813169"/>
                    <a:pt x="1215046" y="774812"/>
                    <a:pt x="1189412" y="739012"/>
                  </a:cubicBezTo>
                  <a:cubicBezTo>
                    <a:pt x="1163779" y="703212"/>
                    <a:pt x="1127891" y="677640"/>
                    <a:pt x="1089440" y="657183"/>
                  </a:cubicBezTo>
                  <a:cubicBezTo>
                    <a:pt x="1048426" y="636726"/>
                    <a:pt x="1002285" y="626498"/>
                    <a:pt x="948454" y="626498"/>
                  </a:cubicBezTo>
                  <a:cubicBezTo>
                    <a:pt x="894623" y="626498"/>
                    <a:pt x="848482" y="636726"/>
                    <a:pt x="807467" y="657183"/>
                  </a:cubicBezTo>
                  <a:cubicBezTo>
                    <a:pt x="766453" y="677640"/>
                    <a:pt x="733129" y="705769"/>
                    <a:pt x="707495" y="739012"/>
                  </a:cubicBezTo>
                  <a:cubicBezTo>
                    <a:pt x="681861" y="774812"/>
                    <a:pt x="661354" y="813169"/>
                    <a:pt x="648537" y="854083"/>
                  </a:cubicBezTo>
                  <a:cubicBezTo>
                    <a:pt x="635720" y="894997"/>
                    <a:pt x="628030" y="941025"/>
                    <a:pt x="628030" y="987054"/>
                  </a:cubicBezTo>
                  <a:lnTo>
                    <a:pt x="0" y="987054"/>
                  </a:lnTo>
                  <a:cubicBezTo>
                    <a:pt x="0" y="848968"/>
                    <a:pt x="23071" y="721112"/>
                    <a:pt x="74338" y="600926"/>
                  </a:cubicBezTo>
                  <a:cubicBezTo>
                    <a:pt x="123043" y="480741"/>
                    <a:pt x="189691" y="375899"/>
                    <a:pt x="276846" y="286399"/>
                  </a:cubicBezTo>
                  <a:cubicBezTo>
                    <a:pt x="361438" y="196899"/>
                    <a:pt x="463973" y="127857"/>
                    <a:pt x="579326" y="76714"/>
                  </a:cubicBezTo>
                  <a:cubicBezTo>
                    <a:pt x="694678" y="25571"/>
                    <a:pt x="817721" y="0"/>
                    <a:pt x="951017" y="0"/>
                  </a:cubicBezTo>
                  <a:cubicBezTo>
                    <a:pt x="1084313" y="0"/>
                    <a:pt x="1209920" y="25571"/>
                    <a:pt x="1325272" y="76714"/>
                  </a:cubicBezTo>
                  <a:cubicBezTo>
                    <a:pt x="1440624" y="127857"/>
                    <a:pt x="1543160" y="196899"/>
                    <a:pt x="1630315" y="286399"/>
                  </a:cubicBezTo>
                  <a:cubicBezTo>
                    <a:pt x="1714907" y="375899"/>
                    <a:pt x="1784119" y="478184"/>
                    <a:pt x="1832823" y="598369"/>
                  </a:cubicBezTo>
                  <a:cubicBezTo>
                    <a:pt x="1881527" y="718555"/>
                    <a:pt x="1907161" y="848968"/>
                    <a:pt x="1907161" y="987054"/>
                  </a:cubicBezTo>
                  <a:cubicBezTo>
                    <a:pt x="1907161" y="1099568"/>
                    <a:pt x="1884091" y="1204410"/>
                    <a:pt x="1835386" y="1301581"/>
                  </a:cubicBezTo>
                  <a:cubicBezTo>
                    <a:pt x="1786682" y="1398752"/>
                    <a:pt x="1727724" y="1490809"/>
                    <a:pt x="1653386" y="1575195"/>
                  </a:cubicBezTo>
                  <a:cubicBezTo>
                    <a:pt x="1579047" y="1659580"/>
                    <a:pt x="1497019" y="1738851"/>
                    <a:pt x="1402174" y="1815565"/>
                  </a:cubicBezTo>
                  <a:cubicBezTo>
                    <a:pt x="1309892" y="1892279"/>
                    <a:pt x="1217610" y="1963879"/>
                    <a:pt x="1130454" y="2032921"/>
                  </a:cubicBezTo>
                  <a:cubicBezTo>
                    <a:pt x="1094567" y="2061050"/>
                    <a:pt x="1056116" y="2089178"/>
                    <a:pt x="1017665" y="2119864"/>
                  </a:cubicBezTo>
                  <a:cubicBezTo>
                    <a:pt x="979215" y="2150550"/>
                    <a:pt x="940764" y="2178678"/>
                    <a:pt x="902313" y="2209364"/>
                  </a:cubicBezTo>
                  <a:lnTo>
                    <a:pt x="1904598" y="2209364"/>
                  </a:lnTo>
                  <a:lnTo>
                    <a:pt x="1904598" y="2835861"/>
                  </a:lnTo>
                  <a:close/>
                </a:path>
              </a:pathLst>
            </a:custGeom>
            <a:gradFill>
              <a:gsLst>
                <a:gs pos="0">
                  <a:srgbClr val="F5E4A7"/>
                </a:gs>
                <a:gs pos="46000">
                  <a:srgbClr val="E7BF32"/>
                </a:gs>
                <a:gs pos="100000">
                  <a:srgbClr val="92751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778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18" name="Google Shape;118;p27"/>
            <p:cNvSpPr/>
            <p:nvPr/>
          </p:nvSpPr>
          <p:spPr>
            <a:xfrm>
              <a:off x="5888772" y="2011754"/>
              <a:ext cx="2819727" cy="2812847"/>
            </a:xfrm>
            <a:custGeom>
              <a:avLst/>
              <a:gdLst/>
              <a:ahLst/>
              <a:cxnLst/>
              <a:rect l="l" t="t" r="r" b="b"/>
              <a:pathLst>
                <a:path w="2819727" h="2812847" extrusionOk="0">
                  <a:moveTo>
                    <a:pt x="1417554" y="0"/>
                  </a:moveTo>
                  <a:cubicBezTo>
                    <a:pt x="1612372" y="0"/>
                    <a:pt x="1794372" y="38357"/>
                    <a:pt x="1966119" y="112514"/>
                  </a:cubicBezTo>
                  <a:cubicBezTo>
                    <a:pt x="2137866" y="186671"/>
                    <a:pt x="2286543" y="288956"/>
                    <a:pt x="2417275" y="414256"/>
                  </a:cubicBezTo>
                  <a:cubicBezTo>
                    <a:pt x="2545445" y="542112"/>
                    <a:pt x="2645417" y="692983"/>
                    <a:pt x="2719755" y="864311"/>
                  </a:cubicBezTo>
                  <a:cubicBezTo>
                    <a:pt x="2794094" y="1035639"/>
                    <a:pt x="2832545" y="1219753"/>
                    <a:pt x="2832545" y="1411538"/>
                  </a:cubicBezTo>
                  <a:cubicBezTo>
                    <a:pt x="2832545" y="1605880"/>
                    <a:pt x="2794094" y="1789994"/>
                    <a:pt x="2719755" y="1961322"/>
                  </a:cubicBezTo>
                  <a:cubicBezTo>
                    <a:pt x="2645417" y="2132650"/>
                    <a:pt x="2542882" y="2283521"/>
                    <a:pt x="2417275" y="2408820"/>
                  </a:cubicBezTo>
                  <a:cubicBezTo>
                    <a:pt x="2289106" y="2536677"/>
                    <a:pt x="2137866" y="2638962"/>
                    <a:pt x="1966119" y="2713119"/>
                  </a:cubicBezTo>
                  <a:cubicBezTo>
                    <a:pt x="1794372" y="2787276"/>
                    <a:pt x="1609808" y="2825633"/>
                    <a:pt x="1417554" y="2825633"/>
                  </a:cubicBezTo>
                  <a:cubicBezTo>
                    <a:pt x="1222737" y="2825633"/>
                    <a:pt x="1038173" y="2789833"/>
                    <a:pt x="866425" y="2713119"/>
                  </a:cubicBezTo>
                  <a:cubicBezTo>
                    <a:pt x="694678" y="2638962"/>
                    <a:pt x="543439" y="2539234"/>
                    <a:pt x="417832" y="2408820"/>
                  </a:cubicBezTo>
                  <a:cubicBezTo>
                    <a:pt x="289663" y="2280963"/>
                    <a:pt x="187127" y="2132650"/>
                    <a:pt x="112789" y="1961322"/>
                  </a:cubicBezTo>
                  <a:cubicBezTo>
                    <a:pt x="38451" y="1789994"/>
                    <a:pt x="0" y="1608437"/>
                    <a:pt x="0" y="1411538"/>
                  </a:cubicBezTo>
                  <a:cubicBezTo>
                    <a:pt x="0" y="1217196"/>
                    <a:pt x="35887" y="1035639"/>
                    <a:pt x="112789" y="864311"/>
                  </a:cubicBezTo>
                  <a:cubicBezTo>
                    <a:pt x="187127" y="692983"/>
                    <a:pt x="287100" y="544669"/>
                    <a:pt x="417832" y="414256"/>
                  </a:cubicBezTo>
                  <a:cubicBezTo>
                    <a:pt x="546002" y="286399"/>
                    <a:pt x="694678" y="186671"/>
                    <a:pt x="866425" y="112514"/>
                  </a:cubicBezTo>
                  <a:cubicBezTo>
                    <a:pt x="1040736" y="38357"/>
                    <a:pt x="1222737" y="0"/>
                    <a:pt x="1417554" y="0"/>
                  </a:cubicBezTo>
                  <a:close/>
                  <a:moveTo>
                    <a:pt x="1417554" y="2194021"/>
                  </a:moveTo>
                  <a:cubicBezTo>
                    <a:pt x="1525216" y="2194021"/>
                    <a:pt x="1627752" y="2173564"/>
                    <a:pt x="1722597" y="2132650"/>
                  </a:cubicBezTo>
                  <a:cubicBezTo>
                    <a:pt x="1820006" y="2091735"/>
                    <a:pt x="1902035" y="2035479"/>
                    <a:pt x="1973809" y="1963879"/>
                  </a:cubicBezTo>
                  <a:cubicBezTo>
                    <a:pt x="2043021" y="1892279"/>
                    <a:pt x="2099415" y="1807894"/>
                    <a:pt x="2140430" y="1713280"/>
                  </a:cubicBezTo>
                  <a:cubicBezTo>
                    <a:pt x="2181444" y="1618666"/>
                    <a:pt x="2201951" y="1516380"/>
                    <a:pt x="2201951" y="1408981"/>
                  </a:cubicBezTo>
                  <a:cubicBezTo>
                    <a:pt x="2201951" y="1301581"/>
                    <a:pt x="2181444" y="1201853"/>
                    <a:pt x="2140430" y="1107239"/>
                  </a:cubicBezTo>
                  <a:cubicBezTo>
                    <a:pt x="2099415" y="1012625"/>
                    <a:pt x="2043021" y="930797"/>
                    <a:pt x="1973809" y="859197"/>
                  </a:cubicBezTo>
                  <a:cubicBezTo>
                    <a:pt x="1902035" y="787597"/>
                    <a:pt x="1820006" y="731340"/>
                    <a:pt x="1722597" y="690426"/>
                  </a:cubicBezTo>
                  <a:cubicBezTo>
                    <a:pt x="1625188" y="649512"/>
                    <a:pt x="1525216" y="629055"/>
                    <a:pt x="1417554" y="629055"/>
                  </a:cubicBezTo>
                  <a:cubicBezTo>
                    <a:pt x="1309892" y="629055"/>
                    <a:pt x="1207356" y="649512"/>
                    <a:pt x="1112511" y="690426"/>
                  </a:cubicBezTo>
                  <a:cubicBezTo>
                    <a:pt x="1017665" y="731340"/>
                    <a:pt x="933074" y="787597"/>
                    <a:pt x="863862" y="859197"/>
                  </a:cubicBezTo>
                  <a:cubicBezTo>
                    <a:pt x="792087" y="930797"/>
                    <a:pt x="738256" y="1012625"/>
                    <a:pt x="697242" y="1107239"/>
                  </a:cubicBezTo>
                  <a:cubicBezTo>
                    <a:pt x="656227" y="1201853"/>
                    <a:pt x="635720" y="1301581"/>
                    <a:pt x="635720" y="1408981"/>
                  </a:cubicBezTo>
                  <a:cubicBezTo>
                    <a:pt x="635720" y="1516380"/>
                    <a:pt x="656227" y="1618666"/>
                    <a:pt x="697242" y="1713280"/>
                  </a:cubicBezTo>
                  <a:cubicBezTo>
                    <a:pt x="738256" y="1807894"/>
                    <a:pt x="794651" y="1892279"/>
                    <a:pt x="863862" y="1963879"/>
                  </a:cubicBezTo>
                  <a:cubicBezTo>
                    <a:pt x="933074" y="2035479"/>
                    <a:pt x="1017665" y="2091735"/>
                    <a:pt x="1112511" y="2132650"/>
                  </a:cubicBezTo>
                  <a:cubicBezTo>
                    <a:pt x="1209920" y="2173564"/>
                    <a:pt x="1309892" y="2194021"/>
                    <a:pt x="1417554" y="2194021"/>
                  </a:cubicBezTo>
                  <a:close/>
                </a:path>
              </a:pathLst>
            </a:custGeom>
            <a:gradFill>
              <a:gsLst>
                <a:gs pos="0">
                  <a:srgbClr val="F5E4A7"/>
                </a:gs>
                <a:gs pos="46000">
                  <a:srgbClr val="E7BF32"/>
                </a:gs>
                <a:gs pos="100000">
                  <a:srgbClr val="92751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778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19" name="Google Shape;119;p27"/>
          <p:cNvSpPr>
            <a:spLocks noGrp="1"/>
          </p:cNvSpPr>
          <p:nvPr>
            <p:ph type="pic" idx="2"/>
          </p:nvPr>
        </p:nvSpPr>
        <p:spPr>
          <a:xfrm>
            <a:off x="4823057" y="1912713"/>
            <a:ext cx="1302000" cy="1302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2307431" y="3893014"/>
            <a:ext cx="4529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ftr" idx="11"/>
          </p:nvPr>
        </p:nvSpPr>
        <p:spPr>
          <a:xfrm>
            <a:off x="628650" y="476726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ldNum" idx="12"/>
          </p:nvPr>
        </p:nvSpPr>
        <p:spPr>
          <a:xfrm>
            <a:off x="690372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/>
          <p:nvPr/>
        </p:nvSpPr>
        <p:spPr>
          <a:xfrm>
            <a:off x="3832685" y="0"/>
            <a:ext cx="5302076" cy="5176157"/>
          </a:xfrm>
          <a:custGeom>
            <a:avLst/>
            <a:gdLst/>
            <a:ahLst/>
            <a:cxnLst/>
            <a:rect l="l" t="t" r="r" b="b"/>
            <a:pathLst>
              <a:path w="6885813" h="6901543" extrusionOk="0">
                <a:moveTo>
                  <a:pt x="0" y="21771"/>
                </a:moveTo>
                <a:lnTo>
                  <a:pt x="6885813" y="0"/>
                </a:lnTo>
                <a:lnTo>
                  <a:pt x="6885813" y="6858000"/>
                </a:lnTo>
                <a:lnTo>
                  <a:pt x="217715" y="6901543"/>
                </a:lnTo>
                <a:lnTo>
                  <a:pt x="0" y="2177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5" name="Google Shape;125;p28"/>
          <p:cNvSpPr/>
          <p:nvPr/>
        </p:nvSpPr>
        <p:spPr>
          <a:xfrm rot="-155370">
            <a:off x="4047264" y="339162"/>
            <a:ext cx="4721121" cy="4224111"/>
          </a:xfrm>
          <a:prstGeom prst="rect">
            <a:avLst/>
          </a:prstGeom>
          <a:gradFill>
            <a:gsLst>
              <a:gs pos="0">
                <a:srgbClr val="D8D8D8"/>
              </a:gs>
              <a:gs pos="28000">
                <a:srgbClr val="F2F2F2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1229961" y="342900"/>
            <a:ext cx="2441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Schoolbook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4129659" y="740569"/>
            <a:ext cx="43869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2"/>
          </p:nvPr>
        </p:nvSpPr>
        <p:spPr>
          <a:xfrm>
            <a:off x="1229961" y="1543050"/>
            <a:ext cx="24417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ftr" idx="11"/>
          </p:nvPr>
        </p:nvSpPr>
        <p:spPr>
          <a:xfrm>
            <a:off x="628650" y="4753439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690372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1" name="Google Shape;131;p28"/>
          <p:cNvGrpSpPr/>
          <p:nvPr/>
        </p:nvGrpSpPr>
        <p:grpSpPr>
          <a:xfrm rot="5400000">
            <a:off x="-190091" y="493972"/>
            <a:ext cx="4331065" cy="3812454"/>
            <a:chOff x="-461085" y="450268"/>
            <a:chExt cx="5774753" cy="5083272"/>
          </a:xfrm>
        </p:grpSpPr>
        <p:sp>
          <p:nvSpPr>
            <p:cNvPr id="132" name="Google Shape;132;p28"/>
            <p:cNvSpPr/>
            <p:nvPr/>
          </p:nvSpPr>
          <p:spPr>
            <a:xfrm>
              <a:off x="-461085" y="450268"/>
              <a:ext cx="5774753" cy="3709253"/>
            </a:xfrm>
            <a:custGeom>
              <a:avLst/>
              <a:gdLst/>
              <a:ahLst/>
              <a:cxnLst/>
              <a:rect l="l" t="t" r="r" b="b"/>
              <a:pathLst>
                <a:path w="5774753" h="3260882" extrusionOk="0">
                  <a:moveTo>
                    <a:pt x="4943931" y="3166557"/>
                  </a:moveTo>
                  <a:cubicBezTo>
                    <a:pt x="5083031" y="3178128"/>
                    <a:pt x="5220656" y="3148254"/>
                    <a:pt x="5359755" y="3149937"/>
                  </a:cubicBezTo>
                  <a:cubicBezTo>
                    <a:pt x="5483049" y="3146781"/>
                    <a:pt x="5609714" y="3162980"/>
                    <a:pt x="5729634" y="3125954"/>
                  </a:cubicBezTo>
                  <a:cubicBezTo>
                    <a:pt x="5755769" y="3011297"/>
                    <a:pt x="5757876" y="2894536"/>
                    <a:pt x="5759141" y="2777355"/>
                  </a:cubicBezTo>
                  <a:cubicBezTo>
                    <a:pt x="5774948" y="2528476"/>
                    <a:pt x="5773051" y="2279176"/>
                    <a:pt x="5777688" y="2029666"/>
                  </a:cubicBezTo>
                  <a:cubicBezTo>
                    <a:pt x="5789700" y="1836748"/>
                    <a:pt x="5783589" y="1643199"/>
                    <a:pt x="5780849" y="1450070"/>
                  </a:cubicBezTo>
                  <a:cubicBezTo>
                    <a:pt x="5809934" y="1050349"/>
                    <a:pt x="5780849" y="648524"/>
                    <a:pt x="5783799" y="247751"/>
                  </a:cubicBezTo>
                  <a:cubicBezTo>
                    <a:pt x="5791176" y="163600"/>
                    <a:pt x="5809723" y="72505"/>
                    <a:pt x="5746074" y="5184"/>
                  </a:cubicBezTo>
                  <a:cubicBezTo>
                    <a:pt x="5548383" y="-13540"/>
                    <a:pt x="5350693" y="24960"/>
                    <a:pt x="5152792" y="18648"/>
                  </a:cubicBezTo>
                  <a:cubicBezTo>
                    <a:pt x="4883654" y="32533"/>
                    <a:pt x="4613463" y="6446"/>
                    <a:pt x="4345169" y="36110"/>
                  </a:cubicBezTo>
                  <a:cubicBezTo>
                    <a:pt x="4061279" y="46629"/>
                    <a:pt x="3776124" y="52940"/>
                    <a:pt x="3493709" y="73557"/>
                  </a:cubicBezTo>
                  <a:cubicBezTo>
                    <a:pt x="3278947" y="82183"/>
                    <a:pt x="3063764" y="57148"/>
                    <a:pt x="2849424" y="76923"/>
                  </a:cubicBezTo>
                  <a:cubicBezTo>
                    <a:pt x="2624756" y="91439"/>
                    <a:pt x="2399246" y="70612"/>
                    <a:pt x="2175000" y="92281"/>
                  </a:cubicBezTo>
                  <a:cubicBezTo>
                    <a:pt x="2057397" y="103010"/>
                    <a:pt x="1938952" y="97751"/>
                    <a:pt x="1821560" y="111846"/>
                  </a:cubicBezTo>
                  <a:cubicBezTo>
                    <a:pt x="1568651" y="132884"/>
                    <a:pt x="1315742" y="108901"/>
                    <a:pt x="1064098" y="119210"/>
                  </a:cubicBezTo>
                  <a:cubicBezTo>
                    <a:pt x="904765" y="123417"/>
                    <a:pt x="745011" y="119210"/>
                    <a:pt x="585467" y="130149"/>
                  </a:cubicBezTo>
                  <a:cubicBezTo>
                    <a:pt x="391781" y="143403"/>
                    <a:pt x="196831" y="134567"/>
                    <a:pt x="4620" y="163600"/>
                  </a:cubicBezTo>
                  <a:cubicBezTo>
                    <a:pt x="-13716" y="461497"/>
                    <a:pt x="28646" y="758763"/>
                    <a:pt x="25696" y="1056661"/>
                  </a:cubicBezTo>
                  <a:cubicBezTo>
                    <a:pt x="29068" y="1319425"/>
                    <a:pt x="-1492" y="1581347"/>
                    <a:pt x="8203" y="1844322"/>
                  </a:cubicBezTo>
                  <a:cubicBezTo>
                    <a:pt x="-6761" y="2065851"/>
                    <a:pt x="38552" y="2287170"/>
                    <a:pt x="9467" y="2508069"/>
                  </a:cubicBezTo>
                  <a:cubicBezTo>
                    <a:pt x="-471" y="2652517"/>
                    <a:pt x="1502" y="2797536"/>
                    <a:pt x="15369" y="2941661"/>
                  </a:cubicBezTo>
                  <a:cubicBezTo>
                    <a:pt x="22956" y="3048324"/>
                    <a:pt x="194" y="3157300"/>
                    <a:pt x="27803" y="3262069"/>
                  </a:cubicBezTo>
                  <a:cubicBezTo>
                    <a:pt x="392414" y="3292574"/>
                    <a:pt x="759553" y="3271536"/>
                    <a:pt x="1123742" y="3259544"/>
                  </a:cubicBezTo>
                  <a:cubicBezTo>
                    <a:pt x="1380655" y="3259544"/>
                    <a:pt x="1637568" y="3259544"/>
                    <a:pt x="1894482" y="3248394"/>
                  </a:cubicBezTo>
                  <a:cubicBezTo>
                    <a:pt x="2245604" y="3210316"/>
                    <a:pt x="2599044" y="3244608"/>
                    <a:pt x="2951219" y="3227356"/>
                  </a:cubicBezTo>
                  <a:cubicBezTo>
                    <a:pt x="3262087" y="3212630"/>
                    <a:pt x="3573375" y="3214944"/>
                    <a:pt x="3884664" y="3207581"/>
                  </a:cubicBezTo>
                  <a:cubicBezTo>
                    <a:pt x="4238737" y="3212420"/>
                    <a:pt x="4590912" y="3176865"/>
                    <a:pt x="4943931" y="3166557"/>
                  </a:cubicBezTo>
                  <a:close/>
                  <a:moveTo>
                    <a:pt x="2870499" y="3158563"/>
                  </a:moveTo>
                  <a:cubicBezTo>
                    <a:pt x="2580286" y="3179600"/>
                    <a:pt x="2289020" y="3146360"/>
                    <a:pt x="1999017" y="3172027"/>
                  </a:cubicBezTo>
                  <a:cubicBezTo>
                    <a:pt x="1653586" y="3206739"/>
                    <a:pt x="1306258" y="3185912"/>
                    <a:pt x="959983" y="3201270"/>
                  </a:cubicBezTo>
                  <a:cubicBezTo>
                    <a:pt x="674407" y="3199797"/>
                    <a:pt x="388409" y="3236613"/>
                    <a:pt x="104097" y="3196010"/>
                  </a:cubicBezTo>
                  <a:cubicBezTo>
                    <a:pt x="79228" y="3048744"/>
                    <a:pt x="96932" y="2899796"/>
                    <a:pt x="79860" y="2751899"/>
                  </a:cubicBezTo>
                  <a:cubicBezTo>
                    <a:pt x="60892" y="2594325"/>
                    <a:pt x="99461" y="2436330"/>
                    <a:pt x="85551" y="2279386"/>
                  </a:cubicBezTo>
                  <a:cubicBezTo>
                    <a:pt x="57520" y="1989694"/>
                    <a:pt x="81336" y="1698529"/>
                    <a:pt x="80071" y="1407994"/>
                  </a:cubicBezTo>
                  <a:cubicBezTo>
                    <a:pt x="95246" y="1132187"/>
                    <a:pt x="89134" y="855959"/>
                    <a:pt x="78807" y="580151"/>
                  </a:cubicBezTo>
                  <a:cubicBezTo>
                    <a:pt x="78807" y="465705"/>
                    <a:pt x="62367" y="351469"/>
                    <a:pt x="75434" y="237022"/>
                  </a:cubicBezTo>
                  <a:cubicBezTo>
                    <a:pt x="246148" y="223768"/>
                    <a:pt x="414754" y="190528"/>
                    <a:pt x="586521" y="188424"/>
                  </a:cubicBezTo>
                  <a:cubicBezTo>
                    <a:pt x="780207" y="190528"/>
                    <a:pt x="973261" y="175171"/>
                    <a:pt x="1166947" y="178537"/>
                  </a:cubicBezTo>
                  <a:cubicBezTo>
                    <a:pt x="1339768" y="164441"/>
                    <a:pt x="1512800" y="192211"/>
                    <a:pt x="1685410" y="178537"/>
                  </a:cubicBezTo>
                  <a:cubicBezTo>
                    <a:pt x="1948857" y="169701"/>
                    <a:pt x="2212304" y="144034"/>
                    <a:pt x="2474908" y="146138"/>
                  </a:cubicBezTo>
                  <a:cubicBezTo>
                    <a:pt x="2592300" y="144876"/>
                    <a:pt x="2709902" y="147611"/>
                    <a:pt x="2826873" y="136461"/>
                  </a:cubicBezTo>
                  <a:cubicBezTo>
                    <a:pt x="2979250" y="122996"/>
                    <a:pt x="3131839" y="136461"/>
                    <a:pt x="3284427" y="136461"/>
                  </a:cubicBezTo>
                  <a:cubicBezTo>
                    <a:pt x="3623746" y="129939"/>
                    <a:pt x="3962223" y="105325"/>
                    <a:pt x="4302175" y="101958"/>
                  </a:cubicBezTo>
                  <a:cubicBezTo>
                    <a:pt x="4528950" y="71453"/>
                    <a:pt x="4758043" y="91860"/>
                    <a:pt x="4985872" y="88073"/>
                  </a:cubicBezTo>
                  <a:cubicBezTo>
                    <a:pt x="5180190" y="80289"/>
                    <a:pt x="5375351" y="93543"/>
                    <a:pt x="5568827" y="73136"/>
                  </a:cubicBezTo>
                  <a:cubicBezTo>
                    <a:pt x="5614293" y="69576"/>
                    <a:pt x="5660033" y="72266"/>
                    <a:pt x="5704766" y="81131"/>
                  </a:cubicBezTo>
                  <a:cubicBezTo>
                    <a:pt x="5702236" y="274890"/>
                    <a:pt x="5720783" y="467808"/>
                    <a:pt x="5716357" y="661358"/>
                  </a:cubicBezTo>
                  <a:cubicBezTo>
                    <a:pt x="5735746" y="965356"/>
                    <a:pt x="5725209" y="1269986"/>
                    <a:pt x="5718675" y="1573984"/>
                  </a:cubicBezTo>
                  <a:cubicBezTo>
                    <a:pt x="5739751" y="1808557"/>
                    <a:pt x="5728792" y="2044603"/>
                    <a:pt x="5711931" y="2278966"/>
                  </a:cubicBezTo>
                  <a:cubicBezTo>
                    <a:pt x="5708137" y="2487662"/>
                    <a:pt x="5695914" y="2695728"/>
                    <a:pt x="5686429" y="2904213"/>
                  </a:cubicBezTo>
                  <a:cubicBezTo>
                    <a:pt x="5685380" y="2951064"/>
                    <a:pt x="5678658" y="2997615"/>
                    <a:pt x="5666407" y="3042853"/>
                  </a:cubicBezTo>
                  <a:cubicBezTo>
                    <a:pt x="5634583" y="3070203"/>
                    <a:pt x="5585476" y="3065575"/>
                    <a:pt x="5546065" y="3072097"/>
                  </a:cubicBezTo>
                  <a:cubicBezTo>
                    <a:pt x="5352168" y="3072097"/>
                    <a:pt x="5158482" y="3084930"/>
                    <a:pt x="4965428" y="3102391"/>
                  </a:cubicBezTo>
                  <a:cubicBezTo>
                    <a:pt x="4667839" y="3111017"/>
                    <a:pt x="4370882" y="3133317"/>
                    <a:pt x="4073503" y="3143205"/>
                  </a:cubicBezTo>
                  <a:cubicBezTo>
                    <a:pt x="3768748" y="3145940"/>
                    <a:pt x="3464203" y="3150568"/>
                    <a:pt x="3159659" y="3154355"/>
                  </a:cubicBezTo>
                  <a:cubicBezTo>
                    <a:pt x="3063228" y="3148734"/>
                    <a:pt x="2966515" y="3150141"/>
                    <a:pt x="2870289" y="3158562"/>
                  </a:cubicBezTo>
                  <a:close/>
                </a:path>
              </a:pathLst>
            </a:custGeom>
            <a:gradFill>
              <a:gsLst>
                <a:gs pos="0">
                  <a:srgbClr val="F5E4A7"/>
                </a:gs>
                <a:gs pos="46000">
                  <a:srgbClr val="E7BF32"/>
                </a:gs>
                <a:gs pos="100000">
                  <a:srgbClr val="92751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373481" y="4252804"/>
              <a:ext cx="569045" cy="504910"/>
            </a:xfrm>
            <a:custGeom>
              <a:avLst/>
              <a:gdLst/>
              <a:ahLst/>
              <a:cxnLst/>
              <a:rect l="l" t="t" r="r" b="b"/>
              <a:pathLst>
                <a:path w="569045" h="504910" extrusionOk="0">
                  <a:moveTo>
                    <a:pt x="249130" y="511423"/>
                  </a:moveTo>
                  <a:cubicBezTo>
                    <a:pt x="345025" y="512896"/>
                    <a:pt x="447664" y="481970"/>
                    <a:pt x="508573" y="403709"/>
                  </a:cubicBezTo>
                  <a:cubicBezTo>
                    <a:pt x="606364" y="310722"/>
                    <a:pt x="605732" y="126429"/>
                    <a:pt x="490237" y="48168"/>
                  </a:cubicBezTo>
                  <a:cubicBezTo>
                    <a:pt x="418790" y="-11790"/>
                    <a:pt x="321631" y="-3375"/>
                    <a:pt x="235431" y="8406"/>
                  </a:cubicBezTo>
                  <a:cubicBezTo>
                    <a:pt x="134900" y="30917"/>
                    <a:pt x="55233" y="109178"/>
                    <a:pt x="10764" y="199220"/>
                  </a:cubicBezTo>
                  <a:cubicBezTo>
                    <a:pt x="-40450" y="343751"/>
                    <a:pt x="99703" y="508899"/>
                    <a:pt x="249130" y="511423"/>
                  </a:cubicBezTo>
                  <a:close/>
                  <a:moveTo>
                    <a:pt x="242175" y="81197"/>
                  </a:moveTo>
                  <a:cubicBezTo>
                    <a:pt x="326478" y="53848"/>
                    <a:pt x="442184" y="71099"/>
                    <a:pt x="485389" y="156093"/>
                  </a:cubicBezTo>
                  <a:cubicBezTo>
                    <a:pt x="538500" y="276009"/>
                    <a:pt x="437547" y="423906"/>
                    <a:pt x="311093" y="435266"/>
                  </a:cubicBezTo>
                  <a:cubicBezTo>
                    <a:pt x="270969" y="439590"/>
                    <a:pt x="230409" y="437459"/>
                    <a:pt x="190961" y="428955"/>
                  </a:cubicBezTo>
                  <a:cubicBezTo>
                    <a:pt x="116985" y="407917"/>
                    <a:pt x="76731" y="327552"/>
                    <a:pt x="76309" y="255392"/>
                  </a:cubicBezTo>
                  <a:cubicBezTo>
                    <a:pt x="104526" y="176583"/>
                    <a:pt x="164759" y="113326"/>
                    <a:pt x="242175" y="81197"/>
                  </a:cubicBezTo>
                  <a:close/>
                </a:path>
              </a:pathLst>
            </a:custGeom>
            <a:gradFill>
              <a:gsLst>
                <a:gs pos="0">
                  <a:srgbClr val="F5E4A7"/>
                </a:gs>
                <a:gs pos="46000">
                  <a:srgbClr val="E7BF32"/>
                </a:gs>
                <a:gs pos="100000">
                  <a:srgbClr val="92751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259646" y="4809764"/>
              <a:ext cx="379363" cy="357645"/>
            </a:xfrm>
            <a:custGeom>
              <a:avLst/>
              <a:gdLst/>
              <a:ahLst/>
              <a:cxnLst/>
              <a:rect l="l" t="t" r="r" b="b"/>
              <a:pathLst>
                <a:path w="379363" h="357645" extrusionOk="0">
                  <a:moveTo>
                    <a:pt x="4678" y="150327"/>
                  </a:moveTo>
                  <a:cubicBezTo>
                    <a:pt x="-7124" y="208392"/>
                    <a:pt x="1728" y="277607"/>
                    <a:pt x="50623" y="317158"/>
                  </a:cubicBezTo>
                  <a:cubicBezTo>
                    <a:pt x="156002" y="395630"/>
                    <a:pt x="321868" y="355447"/>
                    <a:pt x="377930" y="236583"/>
                  </a:cubicBezTo>
                  <a:cubicBezTo>
                    <a:pt x="428090" y="110355"/>
                    <a:pt x="287725" y="-28706"/>
                    <a:pt x="163800" y="5165"/>
                  </a:cubicBezTo>
                  <a:cubicBezTo>
                    <a:pt x="95093" y="30201"/>
                    <a:pt x="23225" y="74380"/>
                    <a:pt x="4678" y="150327"/>
                  </a:cubicBezTo>
                  <a:close/>
                  <a:moveTo>
                    <a:pt x="147150" y="100257"/>
                  </a:moveTo>
                  <a:cubicBezTo>
                    <a:pt x="193825" y="91844"/>
                    <a:pt x="241509" y="90567"/>
                    <a:pt x="288568" y="96470"/>
                  </a:cubicBezTo>
                  <a:cubicBezTo>
                    <a:pt x="297210" y="136442"/>
                    <a:pt x="309644" y="180622"/>
                    <a:pt x="290255" y="219332"/>
                  </a:cubicBezTo>
                  <a:cubicBezTo>
                    <a:pt x="250421" y="276976"/>
                    <a:pt x="161271" y="311478"/>
                    <a:pt x="100573" y="267088"/>
                  </a:cubicBezTo>
                  <a:cubicBezTo>
                    <a:pt x="53574" y="214914"/>
                    <a:pt x="86241" y="124871"/>
                    <a:pt x="146939" y="100047"/>
                  </a:cubicBezTo>
                  <a:close/>
                </a:path>
              </a:pathLst>
            </a:custGeom>
            <a:gradFill>
              <a:gsLst>
                <a:gs pos="0">
                  <a:srgbClr val="F5E4A7"/>
                </a:gs>
                <a:gs pos="46000">
                  <a:srgbClr val="E7BF32"/>
                </a:gs>
                <a:gs pos="100000">
                  <a:srgbClr val="92751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316484" y="5260047"/>
              <a:ext cx="295060" cy="273493"/>
            </a:xfrm>
            <a:custGeom>
              <a:avLst/>
              <a:gdLst/>
              <a:ahLst/>
              <a:cxnLst/>
              <a:rect l="l" t="t" r="r" b="b"/>
              <a:pathLst>
                <a:path w="295060" h="273493" extrusionOk="0">
                  <a:moveTo>
                    <a:pt x="66496" y="15613"/>
                  </a:moveTo>
                  <a:cubicBezTo>
                    <a:pt x="-24130" y="64211"/>
                    <a:pt x="-23287" y="220523"/>
                    <a:pt x="76191" y="260706"/>
                  </a:cubicBezTo>
                  <a:cubicBezTo>
                    <a:pt x="178408" y="328868"/>
                    <a:pt x="340481" y="218630"/>
                    <a:pt x="306760" y="98082"/>
                  </a:cubicBezTo>
                  <a:cubicBezTo>
                    <a:pt x="267348" y="7408"/>
                    <a:pt x="152485" y="-21203"/>
                    <a:pt x="66496" y="15613"/>
                  </a:cubicBezTo>
                  <a:close/>
                  <a:moveTo>
                    <a:pt x="125087" y="212739"/>
                  </a:moveTo>
                  <a:cubicBezTo>
                    <a:pt x="65653" y="200958"/>
                    <a:pt x="69868" y="126483"/>
                    <a:pt x="97056" y="86511"/>
                  </a:cubicBezTo>
                  <a:cubicBezTo>
                    <a:pt x="137943" y="63580"/>
                    <a:pt x="186417" y="78727"/>
                    <a:pt x="229833" y="86511"/>
                  </a:cubicBezTo>
                  <a:cubicBezTo>
                    <a:pt x="242443" y="142154"/>
                    <a:pt x="207477" y="197466"/>
                    <a:pt x="151734" y="210053"/>
                  </a:cubicBezTo>
                  <a:cubicBezTo>
                    <a:pt x="142996" y="212026"/>
                    <a:pt x="134039" y="212858"/>
                    <a:pt x="125087" y="212528"/>
                  </a:cubicBezTo>
                  <a:close/>
                </a:path>
              </a:pathLst>
            </a:custGeom>
            <a:gradFill>
              <a:gsLst>
                <a:gs pos="0">
                  <a:srgbClr val="F5E4A7"/>
                </a:gs>
                <a:gs pos="46000">
                  <a:srgbClr val="E7BF32"/>
                </a:gs>
                <a:gs pos="100000">
                  <a:srgbClr val="92751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/>
        </p:nvSpPr>
        <p:spPr>
          <a:xfrm>
            <a:off x="412082" y="273844"/>
            <a:ext cx="8319900" cy="4493400"/>
          </a:xfrm>
          <a:prstGeom prst="rect">
            <a:avLst/>
          </a:prstGeom>
          <a:gradFill>
            <a:gsLst>
              <a:gs pos="0">
                <a:srgbClr val="D8D8D8"/>
              </a:gs>
              <a:gs pos="28000">
                <a:srgbClr val="F2F2F2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ftr" idx="11"/>
          </p:nvPr>
        </p:nvSpPr>
        <p:spPr>
          <a:xfrm>
            <a:off x="628650" y="476726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sldNum" idx="12"/>
          </p:nvPr>
        </p:nvSpPr>
        <p:spPr>
          <a:xfrm>
            <a:off x="690372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s with Captions">
  <p:cSld name="Pictures with Captio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628650" y="333006"/>
            <a:ext cx="7886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Schoolbook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>
            <a:spLocks noGrp="1"/>
          </p:cNvSpPr>
          <p:nvPr>
            <p:ph type="pic" idx="2"/>
          </p:nvPr>
        </p:nvSpPr>
        <p:spPr>
          <a:xfrm>
            <a:off x="817495" y="1275214"/>
            <a:ext cx="2209200" cy="2955900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lt1"/>
          </a:solidFill>
          <a:ln w="101600" cap="sq" cmpd="sng">
            <a:solidFill>
              <a:srgbClr val="F5E4A7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30"/>
          <p:cNvSpPr/>
          <p:nvPr/>
        </p:nvSpPr>
        <p:spPr>
          <a:xfrm rot="5400000">
            <a:off x="6015590" y="1147190"/>
            <a:ext cx="515100" cy="515100"/>
          </a:xfrm>
          <a:prstGeom prst="rtTriangle">
            <a:avLst/>
          </a:prstGeom>
          <a:solidFill>
            <a:schemeClr val="accent1"/>
          </a:solidFill>
          <a:ln w="12700" cap="flat" cmpd="sng">
            <a:solidFill>
              <a:srgbClr val="788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6" name="Google Shape;146;p30"/>
          <p:cNvSpPr/>
          <p:nvPr/>
        </p:nvSpPr>
        <p:spPr>
          <a:xfrm rot="-5400000">
            <a:off x="7908454" y="3843893"/>
            <a:ext cx="515100" cy="515100"/>
          </a:xfrm>
          <a:prstGeom prst="rtTriangle">
            <a:avLst/>
          </a:prstGeom>
          <a:solidFill>
            <a:schemeClr val="accent1"/>
          </a:solidFill>
          <a:ln w="12700" cap="flat" cmpd="sng">
            <a:solidFill>
              <a:srgbClr val="788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7" name="Google Shape;147;p30"/>
          <p:cNvSpPr/>
          <p:nvPr/>
        </p:nvSpPr>
        <p:spPr>
          <a:xfrm>
            <a:off x="6015647" y="3843948"/>
            <a:ext cx="515100" cy="515100"/>
          </a:xfrm>
          <a:prstGeom prst="rtTriangle">
            <a:avLst/>
          </a:prstGeom>
          <a:solidFill>
            <a:schemeClr val="accent1"/>
          </a:solidFill>
          <a:ln w="12700" cap="flat" cmpd="sng">
            <a:solidFill>
              <a:srgbClr val="788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8" name="Google Shape;148;p30"/>
          <p:cNvSpPr/>
          <p:nvPr/>
        </p:nvSpPr>
        <p:spPr>
          <a:xfrm rot="10800000">
            <a:off x="7908397" y="1147133"/>
            <a:ext cx="515100" cy="515100"/>
          </a:xfrm>
          <a:prstGeom prst="rtTriangle">
            <a:avLst/>
          </a:prstGeom>
          <a:solidFill>
            <a:schemeClr val="accent1"/>
          </a:solidFill>
          <a:ln w="12700" cap="flat" cmpd="sng">
            <a:solidFill>
              <a:srgbClr val="788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9" name="Google Shape;149;p30"/>
          <p:cNvSpPr/>
          <p:nvPr/>
        </p:nvSpPr>
        <p:spPr>
          <a:xfrm rot="5400000">
            <a:off x="720446" y="1147190"/>
            <a:ext cx="515100" cy="515100"/>
          </a:xfrm>
          <a:prstGeom prst="rtTriangle">
            <a:avLst/>
          </a:prstGeom>
          <a:solidFill>
            <a:schemeClr val="accent1"/>
          </a:solidFill>
          <a:ln w="12700" cap="flat" cmpd="sng">
            <a:solidFill>
              <a:srgbClr val="788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0" name="Google Shape;150;p30"/>
          <p:cNvSpPr/>
          <p:nvPr/>
        </p:nvSpPr>
        <p:spPr>
          <a:xfrm>
            <a:off x="720503" y="3843948"/>
            <a:ext cx="515100" cy="515100"/>
          </a:xfrm>
          <a:prstGeom prst="rtTriangle">
            <a:avLst/>
          </a:prstGeom>
          <a:solidFill>
            <a:schemeClr val="accent1"/>
          </a:solidFill>
          <a:ln w="12700" cap="flat" cmpd="sng">
            <a:solidFill>
              <a:srgbClr val="788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1" name="Google Shape;151;p30"/>
          <p:cNvSpPr/>
          <p:nvPr/>
        </p:nvSpPr>
        <p:spPr>
          <a:xfrm rot="10800000">
            <a:off x="2613253" y="1147133"/>
            <a:ext cx="515100" cy="515100"/>
          </a:xfrm>
          <a:prstGeom prst="rtTriangle">
            <a:avLst/>
          </a:prstGeom>
          <a:solidFill>
            <a:schemeClr val="accent1"/>
          </a:solidFill>
          <a:ln w="12700" cap="flat" cmpd="sng">
            <a:solidFill>
              <a:srgbClr val="788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3128353" y="1749547"/>
            <a:ext cx="2567700" cy="893400"/>
          </a:xfrm>
          <a:prstGeom prst="rect">
            <a:avLst/>
          </a:prstGeom>
          <a:gradFill>
            <a:gsLst>
              <a:gs pos="0">
                <a:srgbClr val="D8D8D8"/>
              </a:gs>
              <a:gs pos="28000">
                <a:srgbClr val="F2F2F2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3" name="Google Shape;153;p30"/>
          <p:cNvSpPr txBox="1">
            <a:spLocks noGrp="1"/>
          </p:cNvSpPr>
          <p:nvPr>
            <p:ph type="body" idx="1"/>
          </p:nvPr>
        </p:nvSpPr>
        <p:spPr>
          <a:xfrm>
            <a:off x="3202874" y="1890555"/>
            <a:ext cx="24186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/>
          <p:nvPr/>
        </p:nvSpPr>
        <p:spPr>
          <a:xfrm>
            <a:off x="3443960" y="2832129"/>
            <a:ext cx="2567700" cy="893400"/>
          </a:xfrm>
          <a:prstGeom prst="rect">
            <a:avLst/>
          </a:prstGeom>
          <a:gradFill>
            <a:gsLst>
              <a:gs pos="0">
                <a:srgbClr val="D8D8D8"/>
              </a:gs>
              <a:gs pos="28000">
                <a:srgbClr val="F2F2F2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3"/>
          </p:nvPr>
        </p:nvSpPr>
        <p:spPr>
          <a:xfrm>
            <a:off x="3518481" y="2973137"/>
            <a:ext cx="24186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i="1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/>
          <p:nvPr/>
        </p:nvSpPr>
        <p:spPr>
          <a:xfrm rot="-5400000">
            <a:off x="2613309" y="3843892"/>
            <a:ext cx="515100" cy="515100"/>
          </a:xfrm>
          <a:prstGeom prst="rtTriangle">
            <a:avLst/>
          </a:prstGeom>
          <a:solidFill>
            <a:schemeClr val="accent1"/>
          </a:solidFill>
          <a:ln w="12700" cap="flat" cmpd="sng">
            <a:solidFill>
              <a:srgbClr val="788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7" name="Google Shape;157;p30"/>
          <p:cNvSpPr>
            <a:spLocks noGrp="1"/>
          </p:cNvSpPr>
          <p:nvPr>
            <p:ph type="pic" idx="4"/>
          </p:nvPr>
        </p:nvSpPr>
        <p:spPr>
          <a:xfrm>
            <a:off x="6115049" y="1275214"/>
            <a:ext cx="2209200" cy="2955900"/>
          </a:xfrm>
          <a:prstGeom prst="snip2DiagRect">
            <a:avLst>
              <a:gd name="adj1" fmla="val 15468"/>
              <a:gd name="adj2" fmla="val 15317"/>
            </a:avLst>
          </a:prstGeom>
          <a:solidFill>
            <a:schemeClr val="lt1"/>
          </a:solidFill>
          <a:ln w="101600" cap="sq" cmpd="sng">
            <a:solidFill>
              <a:srgbClr val="F5E4A7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30"/>
          <p:cNvSpPr txBox="1">
            <a:spLocks noGrp="1"/>
          </p:cNvSpPr>
          <p:nvPr>
            <p:ph type="ftr" idx="11"/>
          </p:nvPr>
        </p:nvSpPr>
        <p:spPr>
          <a:xfrm>
            <a:off x="628650" y="4767263"/>
            <a:ext cx="548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690372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vincent@wisd.org" TargetMode="External"/><Relationship Id="rId13" Type="http://schemas.openxmlformats.org/officeDocument/2006/relationships/image" Target="../media/image9.jpg"/><Relationship Id="rId18" Type="http://schemas.openxmlformats.org/officeDocument/2006/relationships/image" Target="../media/image13.jpg"/><Relationship Id="rId3" Type="http://schemas.openxmlformats.org/officeDocument/2006/relationships/image" Target="../media/image1.jpg"/><Relationship Id="rId7" Type="http://schemas.openxmlformats.org/officeDocument/2006/relationships/hyperlink" Target="mailto:jfranco@wisd.org" TargetMode="External"/><Relationship Id="rId12" Type="http://schemas.openxmlformats.org/officeDocument/2006/relationships/image" Target="../media/image8.jp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hyperlink" Target="mailto:blivingston@wisd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duley@wisd.org" TargetMode="External"/><Relationship Id="rId11" Type="http://schemas.openxmlformats.org/officeDocument/2006/relationships/image" Target="../media/image7.jpg"/><Relationship Id="rId5" Type="http://schemas.openxmlformats.org/officeDocument/2006/relationships/hyperlink" Target="mailto:cthorne@wisd.org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8376" y="595425"/>
            <a:ext cx="5007226" cy="231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 txBox="1"/>
          <p:nvPr/>
        </p:nvSpPr>
        <p:spPr>
          <a:xfrm>
            <a:off x="786100" y="3062450"/>
            <a:ext cx="7668000" cy="18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Waxahachie High School </a:t>
            </a:r>
            <a:endParaRPr sz="5400">
              <a:solidFill>
                <a:schemeClr val="lt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AP and DC Course Decision Discussion</a:t>
            </a:r>
            <a:endParaRPr sz="3000">
              <a:solidFill>
                <a:schemeClr val="lt1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0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72350" y="-333621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0"/>
          <p:cNvSpPr txBox="1"/>
          <p:nvPr/>
        </p:nvSpPr>
        <p:spPr>
          <a:xfrm>
            <a:off x="445450" y="86625"/>
            <a:ext cx="822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To Register for Dual Credit</a:t>
            </a:r>
            <a:endParaRPr sz="54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83" name="Google Shape;28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275" y="3641000"/>
            <a:ext cx="1372176" cy="13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0"/>
          <p:cNvSpPr txBox="1"/>
          <p:nvPr/>
        </p:nvSpPr>
        <p:spPr>
          <a:xfrm>
            <a:off x="804100" y="1135975"/>
            <a:ext cx="79608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Students qualifying for free/reduced price lunch may receive free tuition.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All payment deadlines are set by Navarro College. Scholarships available.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Qualifying assessment scores and application deadline in the Spring.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Dual credit classes taken during the summer </a:t>
            </a:r>
            <a:r>
              <a:rPr lang="en" sz="22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must be approved by counselor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22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prior to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taking the class.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Dual credit students are both WHS and Navarro College students.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College grades earned are permanent.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5" name="Google Shape;28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13597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699897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2263820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2870370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378019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4393670"/>
            <a:ext cx="506225" cy="50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1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72350" y="-333621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 txBox="1"/>
          <p:nvPr/>
        </p:nvSpPr>
        <p:spPr>
          <a:xfrm>
            <a:off x="461850" y="45725"/>
            <a:ext cx="822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To Register for Dual Credit</a:t>
            </a:r>
            <a:endParaRPr sz="54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97" name="Google Shape;29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275" y="3641000"/>
            <a:ext cx="1372176" cy="13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 txBox="1"/>
          <p:nvPr/>
        </p:nvSpPr>
        <p:spPr>
          <a:xfrm>
            <a:off x="804100" y="1135975"/>
            <a:ext cx="79608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Meet with your counselor to review your credits.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Demonstrate you are college ready: use ACT or SAT or TSIA-2 scores to determine college readiness.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Complete Apply Texas online application.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Attain Parent approval electronically.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Complete your online enrollment form with Navarro college. 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13597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699897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265239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321629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3780195"/>
            <a:ext cx="506225" cy="50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2"/>
          <p:cNvPicPr preferRelativeResize="0"/>
          <p:nvPr/>
        </p:nvPicPr>
        <p:blipFill rotWithShape="1">
          <a:blip r:embed="rId4">
            <a:alphaModFix/>
          </a:blip>
          <a:srcRect t="58168" b="-3866"/>
          <a:stretch/>
        </p:blipFill>
        <p:spPr>
          <a:xfrm>
            <a:off x="1125675" y="1030425"/>
            <a:ext cx="6167199" cy="11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2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81975" y="-378546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2"/>
          <p:cNvSpPr txBox="1"/>
          <p:nvPr/>
        </p:nvSpPr>
        <p:spPr>
          <a:xfrm>
            <a:off x="445450" y="86625"/>
            <a:ext cx="822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Tuition Cost Comparison</a:t>
            </a:r>
            <a:endParaRPr sz="54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graphicFrame>
        <p:nvGraphicFramePr>
          <p:cNvPr id="311" name="Google Shape;311;p42"/>
          <p:cNvGraphicFramePr/>
          <p:nvPr/>
        </p:nvGraphicFramePr>
        <p:xfrm>
          <a:off x="1671925" y="1252588"/>
          <a:ext cx="5250575" cy="3413655"/>
        </p:xfrm>
        <a:graphic>
          <a:graphicData uri="http://schemas.openxmlformats.org/drawingml/2006/table">
            <a:tbl>
              <a:tblPr>
                <a:noFill/>
                <a:tableStyleId>{B403E911-3D39-40DE-9682-4F981FAE8D5C}</a:tableStyleId>
              </a:tblPr>
              <a:tblGrid>
                <a:gridCol w="125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COLLEGE/UNIVERSITY</a:t>
                      </a:r>
                      <a:endParaRPr sz="1600" b="1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*COST PER 3 HOUR CREDIT COURSE</a:t>
                      </a:r>
                      <a:endParaRPr sz="1600" b="1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Navarro College - Dual Credit</a:t>
                      </a:r>
                      <a:endParaRPr sz="1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$232</a:t>
                      </a:r>
                      <a:endParaRPr sz="1600" b="1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Texas A&amp;M University </a:t>
                      </a:r>
                      <a:endParaRPr sz="1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$1,128</a:t>
                      </a:r>
                      <a:endParaRPr sz="1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University of Texas at Austin</a:t>
                      </a:r>
                      <a:endParaRPr sz="1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$1,273</a:t>
                      </a:r>
                      <a:endParaRPr sz="1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Texas Tech University</a:t>
                      </a:r>
                      <a:endParaRPr sz="1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$1,555</a:t>
                      </a:r>
                      <a:endParaRPr sz="1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Midwestern State University</a:t>
                      </a:r>
                      <a:endParaRPr sz="1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$830</a:t>
                      </a:r>
                      <a:endParaRPr sz="16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2" name="Google Shape;312;p42"/>
          <p:cNvSpPr txBox="1"/>
          <p:nvPr/>
        </p:nvSpPr>
        <p:spPr>
          <a:xfrm>
            <a:off x="1018700" y="4666250"/>
            <a:ext cx="72195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* Costs are approximate calculations based on the 2023-2024 school year.     ^ Fees may vary based on course of study.</a:t>
            </a:r>
            <a:endParaRPr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3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72350" y="-333621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3"/>
          <p:cNvSpPr txBox="1"/>
          <p:nvPr/>
        </p:nvSpPr>
        <p:spPr>
          <a:xfrm>
            <a:off x="461850" y="45725"/>
            <a:ext cx="822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AP &amp; DC courses are for you!</a:t>
            </a:r>
            <a:endParaRPr sz="54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19" name="Google Shape;31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275" y="3641000"/>
            <a:ext cx="1372176" cy="13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3"/>
          <p:cNvSpPr txBox="1"/>
          <p:nvPr/>
        </p:nvSpPr>
        <p:spPr>
          <a:xfrm>
            <a:off x="804100" y="1135975"/>
            <a:ext cx="79608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Both offer rigorous curriculum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Both will allow students to earn college credit at a much reduced price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Both prepare students for success in higher education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Both help increase a student’s GPA because they are offered on the weighted 6.0 scale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1" name="Google Shape;32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13597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699897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2305582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2911270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5026" y="3889436"/>
            <a:ext cx="1628352" cy="75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988" y="1387600"/>
            <a:ext cx="3249624" cy="33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4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55650" y="-378546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4"/>
          <p:cNvSpPr txBox="1"/>
          <p:nvPr/>
        </p:nvSpPr>
        <p:spPr>
          <a:xfrm>
            <a:off x="234975" y="92206"/>
            <a:ext cx="9066300" cy="94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" sz="49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  WHS Course Catalog </a:t>
            </a:r>
            <a:endParaRPr sz="4900" b="1" i="0" u="none" strike="noStrike" cap="non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45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16400" y="206847"/>
            <a:ext cx="9144003" cy="272407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5"/>
          <p:cNvSpPr txBox="1"/>
          <p:nvPr/>
        </p:nvSpPr>
        <p:spPr>
          <a:xfrm>
            <a:off x="461850" y="1326475"/>
            <a:ext cx="822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Thank you!</a:t>
            </a:r>
            <a:endParaRPr sz="72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39" name="Google Shape;339;p45"/>
          <p:cNvPicPr preferRelativeResize="0"/>
          <p:nvPr/>
        </p:nvPicPr>
        <p:blipFill rotWithShape="1">
          <a:blip r:embed="rId5">
            <a:alphaModFix/>
          </a:blip>
          <a:srcRect l="18613" t="23277"/>
          <a:stretch/>
        </p:blipFill>
        <p:spPr>
          <a:xfrm>
            <a:off x="6421425" y="2891225"/>
            <a:ext cx="3081350" cy="25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2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43500" y="-378546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/>
          <p:nvPr/>
        </p:nvSpPr>
        <p:spPr>
          <a:xfrm>
            <a:off x="445450" y="86625"/>
            <a:ext cx="822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Meet Your Counselor</a:t>
            </a:r>
            <a:endParaRPr sz="54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1365450" y="1285588"/>
            <a:ext cx="201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Casi Thorne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cthorne@wisd.org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 - Cap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1365450" y="2622900"/>
            <a:ext cx="201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Robin Duley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rduley@wisd.org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Caq - Fli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1365450" y="3946675"/>
            <a:ext cx="23286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Chrisanna Melick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cmelick@wisd.org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Flo - Hok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4388275" y="1276525"/>
            <a:ext cx="18858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Daphne Garrett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dgarrett@wisd.org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Hol-Martinez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4426375" y="2569588"/>
            <a:ext cx="1934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Jessica Franco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jfranco@wisd.org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Martinez - Pi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4388275" y="3900775"/>
            <a:ext cx="201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Toni Vincent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avincent@wisd.org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Pl - Sm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8426" y="4247311"/>
            <a:ext cx="1628352" cy="75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57119" y="3829351"/>
            <a:ext cx="965437" cy="11882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7119" y="2489376"/>
            <a:ext cx="965437" cy="11882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32"/>
          <p:cNvPicPr preferRelativeResize="0"/>
          <p:nvPr/>
        </p:nvPicPr>
        <p:blipFill rotWithShape="1">
          <a:blip r:embed="rId12">
            <a:alphaModFix/>
          </a:blip>
          <a:srcRect t="777" b="787"/>
          <a:stretch/>
        </p:blipFill>
        <p:spPr>
          <a:xfrm>
            <a:off x="415094" y="3831076"/>
            <a:ext cx="965437" cy="11882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4799" y="2484563"/>
            <a:ext cx="966027" cy="11882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" name="Google Shape;183;p32"/>
          <p:cNvSpPr/>
          <p:nvPr/>
        </p:nvSpPr>
        <p:spPr>
          <a:xfrm>
            <a:off x="625896" y="2443850"/>
            <a:ext cx="543827" cy="916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2"/>
          <p:cNvSpPr/>
          <p:nvPr/>
        </p:nvSpPr>
        <p:spPr>
          <a:xfrm>
            <a:off x="625900" y="3796475"/>
            <a:ext cx="543825" cy="916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2"/>
          <p:cNvSpPr/>
          <p:nvPr/>
        </p:nvSpPr>
        <p:spPr>
          <a:xfrm>
            <a:off x="3714946" y="2414400"/>
            <a:ext cx="543827" cy="916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2"/>
          <p:cNvSpPr/>
          <p:nvPr/>
        </p:nvSpPr>
        <p:spPr>
          <a:xfrm>
            <a:off x="3667923" y="3766350"/>
            <a:ext cx="543827" cy="916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4799" y="1118512"/>
            <a:ext cx="966027" cy="1207818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8" name="Google Shape;188;p32"/>
          <p:cNvSpPr/>
          <p:nvPr/>
        </p:nvSpPr>
        <p:spPr>
          <a:xfrm>
            <a:off x="625896" y="1056625"/>
            <a:ext cx="543827" cy="916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 rotWithShape="1">
          <a:blip r:embed="rId15">
            <a:alphaModFix/>
          </a:blip>
          <a:srcRect t="777" b="787"/>
          <a:stretch/>
        </p:blipFill>
        <p:spPr>
          <a:xfrm>
            <a:off x="6275594" y="2502813"/>
            <a:ext cx="965437" cy="11882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0" name="Google Shape;190;p32"/>
          <p:cNvSpPr/>
          <p:nvPr/>
        </p:nvSpPr>
        <p:spPr>
          <a:xfrm>
            <a:off x="6474771" y="2443813"/>
            <a:ext cx="543827" cy="916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2"/>
          <p:cNvSpPr txBox="1"/>
          <p:nvPr/>
        </p:nvSpPr>
        <p:spPr>
          <a:xfrm>
            <a:off x="7241025" y="1294713"/>
            <a:ext cx="201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Bo Livingston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blivingston@wisd.org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Sn - Z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7253650" y="2606800"/>
            <a:ext cx="1934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Belia Martinez</a:t>
            </a:r>
            <a:endParaRPr sz="22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bmartinez</a:t>
            </a:r>
            <a:r>
              <a:rPr lang="en" sz="1600">
                <a:solidFill>
                  <a:schemeClr val="lt1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@wisd.org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Lead Counselor 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 rotWithShape="1">
          <a:blip r:embed="rId17">
            <a:alphaModFix/>
          </a:blip>
          <a:srcRect t="768" b="768"/>
          <a:stretch/>
        </p:blipFill>
        <p:spPr>
          <a:xfrm>
            <a:off x="3457119" y="1128288"/>
            <a:ext cx="965438" cy="11882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3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275594" y="1143001"/>
            <a:ext cx="965437" cy="11882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5" name="Google Shape;195;p32"/>
          <p:cNvSpPr/>
          <p:nvPr/>
        </p:nvSpPr>
        <p:spPr>
          <a:xfrm>
            <a:off x="3667921" y="1073925"/>
            <a:ext cx="543827" cy="916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6498850" y="1073925"/>
            <a:ext cx="543825" cy="91600"/>
          </a:xfrm>
          <a:prstGeom prst="flowChartInputOutpu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3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64650" y="-378546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>
            <a:off x="369250" y="86625"/>
            <a:ext cx="8510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Things to Consider</a:t>
            </a:r>
            <a:endParaRPr sz="31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8426" y="4247311"/>
            <a:ext cx="1628352" cy="75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804100" y="1135975"/>
            <a:ext cx="81927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What is your student's intended major or area of interest?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Where does he/she plan to attend college?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Is your student most interested in attending a trade school, community college or a four year university?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Will your student attend a Texas college or out of state college?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2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13597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681897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232124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3186395"/>
            <a:ext cx="506225" cy="50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/>
          <p:cNvPicPr preferRelativeResize="0"/>
          <p:nvPr/>
        </p:nvPicPr>
        <p:blipFill rotWithShape="1">
          <a:blip r:embed="rId4">
            <a:alphaModFix/>
          </a:blip>
          <a:srcRect t="58614"/>
          <a:stretch/>
        </p:blipFill>
        <p:spPr>
          <a:xfrm>
            <a:off x="-147225" y="1030425"/>
            <a:ext cx="9144003" cy="11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53100" y="-368946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/>
        </p:nvSpPr>
        <p:spPr>
          <a:xfrm>
            <a:off x="445450" y="86625"/>
            <a:ext cx="8595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Class Rank and GPA</a:t>
            </a:r>
            <a:endParaRPr sz="54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8426" y="4247311"/>
            <a:ext cx="1628352" cy="7531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34"/>
          <p:cNvGraphicFramePr/>
          <p:nvPr/>
        </p:nvGraphicFramePr>
        <p:xfrm>
          <a:off x="5043463" y="1203495"/>
          <a:ext cx="3289950" cy="1855085"/>
        </p:xfrm>
        <a:graphic>
          <a:graphicData uri="http://schemas.openxmlformats.org/drawingml/2006/table">
            <a:tbl>
              <a:tblPr>
                <a:noFill/>
                <a:tableStyleId>{13B27C90-8F78-437E-B78F-7F12CA2BCEAD}</a:tableStyleId>
              </a:tblPr>
              <a:tblGrid>
                <a:gridCol w="103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 gridSpan="3"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2000"/>
                        <a:buFont typeface="Arial Black"/>
                        <a:buNone/>
                      </a:pPr>
                      <a:r>
                        <a:rPr lang="en" sz="2000" b="1" i="0" u="none" strike="noStrike" cap="none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WHS 4-Point Grade Scale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00" marB="457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Letter</a:t>
                      </a:r>
                      <a:endParaRPr sz="1200" b="1" i="0" u="none" strike="noStrike" cap="non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Numeric</a:t>
                      </a:r>
                      <a:endParaRPr sz="1200" b="1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GPA Points</a:t>
                      </a:r>
                      <a:endParaRPr sz="1200" b="1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</a:t>
                      </a:r>
                      <a:endParaRPr sz="1200" i="0" u="none" strike="noStrike" cap="non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90-100</a:t>
                      </a:r>
                      <a:endParaRPr sz="12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4.00</a:t>
                      </a:r>
                      <a:endParaRPr sz="12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</a:t>
                      </a:r>
                      <a:endParaRPr sz="1200" i="0" u="none" strike="noStrike" cap="non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80-89</a:t>
                      </a:r>
                      <a:endParaRPr sz="12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3.00</a:t>
                      </a:r>
                      <a:endParaRPr sz="12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</a:t>
                      </a:r>
                      <a:endParaRPr sz="1200" i="0" u="none" strike="noStrike" cap="none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70-79</a:t>
                      </a:r>
                      <a:endParaRPr sz="12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2.00</a:t>
                      </a:r>
                      <a:endParaRPr sz="12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</a:t>
                      </a:r>
                      <a:endParaRPr sz="12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0-69</a:t>
                      </a:r>
                      <a:endParaRPr sz="12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0.00</a:t>
                      </a:r>
                      <a:endParaRPr sz="1200">
                        <a:solidFill>
                          <a:schemeClr val="lt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5250" marR="95250" marT="47625" marB="47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8" name="Google Shape;218;p34"/>
          <p:cNvGraphicFramePr/>
          <p:nvPr/>
        </p:nvGraphicFramePr>
        <p:xfrm>
          <a:off x="690400" y="1203500"/>
          <a:ext cx="4186550" cy="3267825"/>
        </p:xfrm>
        <a:graphic>
          <a:graphicData uri="http://schemas.openxmlformats.org/drawingml/2006/table">
            <a:tbl>
              <a:tblPr>
                <a:noFill/>
                <a:tableStyleId>{13B27C90-8F78-437E-B78F-7F12CA2BCEAD}</a:tableStyleId>
              </a:tblPr>
              <a:tblGrid>
                <a:gridCol w="87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600">
                <a:tc gridSpan="4">
                  <a:txBody>
                    <a:bodyPr/>
                    <a:lstStyle/>
                    <a:p>
                      <a:pPr marL="342900" lvl="0" indent="-342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Weighted Grade Scale</a:t>
                      </a:r>
                      <a:endParaRPr sz="2000" b="1" i="0" u="none" strike="noStrike" cap="none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50" marR="91450" marT="45700" marB="4570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Numeric </a:t>
                      </a:r>
                      <a:endParaRPr sz="12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</a:t>
                      </a:r>
                      <a:endParaRPr sz="12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Advanced Courses</a:t>
                      </a:r>
                      <a:endParaRPr sz="12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On Level Courses</a:t>
                      </a:r>
                      <a:endParaRPr sz="12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Letter </a:t>
                      </a:r>
                      <a:endParaRPr sz="12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Grade</a:t>
                      </a:r>
                      <a:endParaRPr sz="1200" b="1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97-100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6.0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4.0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93-96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5.75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3.75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90-92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5.50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3.50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85-89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5.25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3.25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80-84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5.0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3.0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75-79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4.50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2.50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70-74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4.0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2.0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0-69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0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</a:t>
                      </a:r>
                      <a:endParaRPr sz="12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5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64650" y="-378546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/>
          <p:nvPr/>
        </p:nvSpPr>
        <p:spPr>
          <a:xfrm>
            <a:off x="369250" y="86625"/>
            <a:ext cx="8510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Advanced Placement</a:t>
            </a: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" sz="31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(Pre AP &amp; AP)</a:t>
            </a:r>
            <a:endParaRPr sz="31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8426" y="4247311"/>
            <a:ext cx="1628352" cy="75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804100" y="1135975"/>
            <a:ext cx="81927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Accept the challenge of a rigorous academic curriculum through the College Board resource.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The content is at a faster pace with depth and complexity to include inquiry-based learning, critical thinking, and analysis to problem solve.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Have a willingness to work hard and be determined to succeed.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Identified Gifted and Talented (GT) students </a:t>
            </a:r>
            <a:r>
              <a:rPr lang="en" sz="22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must </a:t>
            </a: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register for a minimum of one core content advanced course (Advanced, Pre-AP, AP, or Dual Credit).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2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13597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2115322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298444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3640595"/>
            <a:ext cx="506225" cy="50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53125" y="-409821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 txBox="1"/>
          <p:nvPr/>
        </p:nvSpPr>
        <p:spPr>
          <a:xfrm>
            <a:off x="445450" y="86625"/>
            <a:ext cx="822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Advanced Placement Exams</a:t>
            </a:r>
            <a:endParaRPr sz="54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8426" y="4247311"/>
            <a:ext cx="1628352" cy="75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/>
        </p:nvSpPr>
        <p:spPr>
          <a:xfrm>
            <a:off x="804100" y="1059775"/>
            <a:ext cx="79608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Students are encouraged to take the corresponding AP exam for AP courses.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WISD pays a portion of the cost of the AP exams.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WHS students scoring a 3, 4, or 5 on an AP exam will receive a monetary incentive at the yearly AP Scholar Breakfast Celebration.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Many universities offer college/university credit for qualifying AP scores, saving money and allowing students to enter higher-level courses sooner.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05977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1623697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2235320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500" y="3147720"/>
            <a:ext cx="506225" cy="50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7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72350" y="-333621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/>
        </p:nvSpPr>
        <p:spPr>
          <a:xfrm>
            <a:off x="445450" y="86625"/>
            <a:ext cx="822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To Register for AP Courses</a:t>
            </a:r>
            <a:endParaRPr sz="54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865725" y="1135400"/>
            <a:ext cx="79608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We are an open enrollment district for all Pre-AP and AP Courses. Any WISD student may enroll in a Pre-AP or AP course. There is no cost to take a Pre-AP or AP course.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To register for Pre-AP or AP Courses, choose the Pre-AP or AP course at time of WHS registration.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Accept the challenge and commit to doing the work!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" y="113597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" y="2436147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" y="3324870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8426" y="4247311"/>
            <a:ext cx="1628352" cy="75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8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53125" y="-409821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/>
          <p:cNvSpPr txBox="1"/>
          <p:nvPr/>
        </p:nvSpPr>
        <p:spPr>
          <a:xfrm>
            <a:off x="445450" y="86625"/>
            <a:ext cx="822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Dual Credit</a:t>
            </a:r>
            <a:endParaRPr sz="54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804100" y="1059775"/>
            <a:ext cx="79608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Dual Enrollment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Credit is earned at the end of each semester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Start to build your college transcript in high school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Students must demonstrate college readiness prior to enrolling in dual credit courses by meeting a set of criteria.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1" name="Google Shape;26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" y="105977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" y="1623697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" y="2235320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" y="284694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3275" y="3641000"/>
            <a:ext cx="1372176" cy="137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9"/>
          <p:cNvPicPr preferRelativeResize="0"/>
          <p:nvPr/>
        </p:nvPicPr>
        <p:blipFill rotWithShape="1">
          <a:blip r:embed="rId4">
            <a:alphaModFix/>
          </a:blip>
          <a:srcRect b="43734"/>
          <a:stretch/>
        </p:blipFill>
        <p:spPr>
          <a:xfrm>
            <a:off x="-253125" y="-409821"/>
            <a:ext cx="9144003" cy="1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445450" y="86625"/>
            <a:ext cx="82203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To Qualify for Dual Credit</a:t>
            </a:r>
            <a:endParaRPr sz="54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804100" y="1059775"/>
            <a:ext cx="7960800" cy="30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Score a 23 or higher on the ACT composite and a minimum of 19 on both English and Math tests.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SAT Evidence-Based Reading and Writing (EBRW) minimum score of 480, Mathematics minimum score of 530 (no combined score needed). 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TSIA2: &gt;945 English and Language Art (ELAR) and essay &gt;5  or &lt;945 and diagnostic &gt;5 and essay &gt;5 and a &gt;950 for Math.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TSIA-2 at WHS: 2 free attempts, by appointment only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TSIA-2 at Navarro: Testing fee required, by appointment only</a:t>
            </a: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3" name="Google Shape;27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" y="105977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" y="2045122"/>
            <a:ext cx="506225" cy="50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0" y="3030485"/>
            <a:ext cx="506225" cy="50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3275" y="3641000"/>
            <a:ext cx="1372176" cy="137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On-screen Show (16:9)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Oswald SemiBold</vt:lpstr>
      <vt:lpstr>Arial Black</vt:lpstr>
      <vt:lpstr>Oswald</vt:lpstr>
      <vt:lpstr>Dancing Script</vt:lpstr>
      <vt:lpstr>Lobster</vt:lpstr>
      <vt:lpstr>Arial</vt:lpstr>
      <vt:lpstr>Century Schoolbook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Belia Martinez</dc:creator>
  <cp:lastModifiedBy>Shelly Murphree</cp:lastModifiedBy>
  <cp:revision>1</cp:revision>
  <cp:lastPrinted>2024-11-13T15:11:20Z</cp:lastPrinted>
  <dcterms:modified xsi:type="dcterms:W3CDTF">2024-11-14T19:26:04Z</dcterms:modified>
</cp:coreProperties>
</file>